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0" r:id="rId3"/>
    <p:sldId id="318" r:id="rId4"/>
    <p:sldId id="319" r:id="rId5"/>
    <p:sldId id="312" r:id="rId6"/>
    <p:sldId id="320" r:id="rId7"/>
    <p:sldId id="284" r:id="rId8"/>
    <p:sldId id="286" r:id="rId9"/>
    <p:sldId id="257" r:id="rId10"/>
    <p:sldId id="288" r:id="rId11"/>
    <p:sldId id="289" r:id="rId12"/>
    <p:sldId id="321" r:id="rId13"/>
    <p:sldId id="28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4EAF-CC58-4A17-83B7-AA6B9C079375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07045-C21F-4A0F-9B56-3F382607B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6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B6D9-ACAC-4461-BB56-CDAC635BEFFA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BD6C-9550-4CDF-9E86-BA1BB611D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028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5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7A0-86E1-4FE5-A7CD-5A0D897E0E2E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69C8-1FF8-455A-BE6D-FE76B047855D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BA3A-1D94-4310-8218-FD65D182B345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E0B-2E19-4DF3-8739-711D6551E6F2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DBB0-83B7-4681-B91B-E6ABE57F55D0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C2F-9D35-46B0-AA00-ACCDB2805609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E58-0DA8-47DD-BE0F-F26E1A7AA0D0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DD1-3023-4C73-8576-E79D6AF95AB3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81B1-A547-4981-8DE9-2FCD543E5998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A736-C1D0-490D-959A-97DAFEA8C977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4F82-0500-4FE7-8B72-DB587E18879A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DB0D-5D53-4E37-855A-409A2F7B6626}" type="datetime1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54407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N" sz="2800" b="1" dirty="0" smtClean="0"/>
              <a:t>Report on Working of Ward Committees in the City of Mumbai and Civic Problems Registered by Citizens</a:t>
            </a:r>
            <a:endParaRPr lang="en-US" sz="2800" dirty="0" smtClean="0"/>
          </a:p>
          <a:p>
            <a:pPr algn="ctr"/>
            <a:r>
              <a:rPr lang="en-IN" sz="2800" b="1" dirty="0" smtClean="0"/>
              <a:t>(January 2012 to December 2014)</a:t>
            </a:r>
            <a:endParaRPr lang="en-US" sz="2800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000496" y="4143380"/>
            <a:ext cx="1234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Supported by: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 descr="VC_LH NSF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6917" y="4765694"/>
            <a:ext cx="409511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989259" y="5613419"/>
            <a:ext cx="284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FORD FOUNDATION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2295525" cy="162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61" y="5701376"/>
            <a:ext cx="31829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19" y="4721531"/>
            <a:ext cx="19446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75" y="122238"/>
            <a:ext cx="8229600" cy="715962"/>
          </a:xfrm>
        </p:spPr>
        <p:txBody>
          <a:bodyPr>
            <a:noAutofit/>
          </a:bodyPr>
          <a:lstStyle/>
          <a:p>
            <a:r>
              <a:rPr lang="en-IN" sz="2400" b="1" dirty="0"/>
              <a:t>Types of devices used by councillors </a:t>
            </a:r>
            <a:r>
              <a:rPr lang="en-IN" sz="2400" b="1" dirty="0" smtClean="0"/>
              <a:t>from </a:t>
            </a:r>
            <a:r>
              <a:rPr lang="en-IN" sz="2400" b="1" dirty="0"/>
              <a:t>2012 to 2014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7943191"/>
              </p:ext>
            </p:extLst>
          </p:nvPr>
        </p:nvGraphicFramePr>
        <p:xfrm>
          <a:off x="705544" y="5445224"/>
          <a:ext cx="8186936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6936"/>
              </a:tblGrid>
              <a:tr h="107157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 2014,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 </a:t>
                      </a:r>
                      <a:r>
                        <a:rPr lang="en-IN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 a total </a:t>
                      </a:r>
                      <a:r>
                        <a:rPr lang="en-IN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972 </a:t>
                      </a:r>
                      <a:r>
                        <a:rPr lang="en-IN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questions, </a:t>
                      </a:r>
                      <a:r>
                        <a:rPr lang="en-IN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726(75</a:t>
                      </a:r>
                      <a:r>
                        <a:rPr lang="en-IN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%) were Point of Order questions</a:t>
                      </a:r>
                      <a:r>
                        <a:rPr lang="en-IN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None of the Councillors used Amendment Proposed device.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IN" sz="14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 comparison to 2013, Agenda Raised (Letter) device used by Councillors increased by 2% in 2014.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7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59"/>
            <a:ext cx="57147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93725"/>
            <a:ext cx="71628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>
            <a:noAutofit/>
          </a:bodyPr>
          <a:lstStyle/>
          <a:p>
            <a:r>
              <a:rPr lang="en-IN" sz="2000" b="1" dirty="0"/>
              <a:t>Answers given by Administration to Point of Order questions raised in Ward committee meetings in Year </a:t>
            </a:r>
            <a:r>
              <a:rPr lang="en-IN" sz="2000" b="1" dirty="0" smtClean="0"/>
              <a:t>2014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3505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5486401"/>
            <a:ext cx="8763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IN" sz="1600" b="1" dirty="0" smtClean="0"/>
              <a:t>In 2014, out of 724 point of orders, Administration has given answers to only 350 (48%), and 374 (52%) Point of Orders are pending. </a:t>
            </a:r>
            <a:endParaRPr lang="en-IN" sz="1600" dirty="0"/>
          </a:p>
        </p:txBody>
      </p:sp>
      <p:pic>
        <p:nvPicPr>
          <p:cNvPr id="8" name="Picture 7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59"/>
            <a:ext cx="57147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7344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Councillors</a:t>
            </a:r>
            <a:r>
              <a:rPr lang="en-US" sz="4000" b="1" dirty="0" smtClean="0"/>
              <a:t> Holding </a:t>
            </a:r>
            <a:r>
              <a:rPr lang="en-US" sz="5400" b="1" dirty="0" smtClean="0"/>
              <a:t>2</a:t>
            </a:r>
            <a:r>
              <a:rPr lang="en-US" sz="4000" b="1" dirty="0" smtClean="0"/>
              <a:t> ‘Offices’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14400"/>
          <a:ext cx="80772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/>
                <a:gridCol w="2170405"/>
                <a:gridCol w="3214395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 of </a:t>
                      </a:r>
                      <a:r>
                        <a:rPr lang="en-US" sz="2000" b="1" dirty="0" err="1" smtClean="0"/>
                        <a:t>Councillors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MLA/MP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Party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Ameet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Satam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MLA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Bharatiya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Janata</a:t>
                      </a:r>
                      <a:r>
                        <a:rPr lang="en-US" sz="2000" baseline="0" dirty="0" smtClean="0"/>
                        <a:t> Party</a:t>
                      </a:r>
                      <a:endParaRPr lang="en-US" sz="20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Ashok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Patil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Shiv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Sena</a:t>
                      </a:r>
                      <a:endParaRPr lang="en-US" sz="20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Manisha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Chaudhary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Bharatiya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Janata</a:t>
                      </a:r>
                      <a:r>
                        <a:rPr lang="en-US" sz="2000" baseline="0" dirty="0" smtClean="0"/>
                        <a:t> Party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Selvan</a:t>
                      </a:r>
                      <a:r>
                        <a:rPr lang="en-US" sz="2000" dirty="0" smtClean="0"/>
                        <a:t> R Tamil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Bharatiya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Janata</a:t>
                      </a:r>
                      <a:r>
                        <a:rPr lang="en-US" sz="2000" baseline="0" dirty="0" smtClean="0"/>
                        <a:t> Party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Sunil </a:t>
                      </a:r>
                      <a:r>
                        <a:rPr lang="en-US" sz="2000" dirty="0" err="1" smtClean="0"/>
                        <a:t>Prabhu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Shiv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Sena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Rahul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Shewale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Shiv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Sena</a:t>
                      </a:r>
                      <a:endParaRPr lang="en-US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praja new logo_low_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4343400"/>
            <a:ext cx="86868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When an MLA becomes MP they have to leave one of the elected ‘office’; similarly, in states like Delhi, Municipal </a:t>
            </a:r>
            <a:r>
              <a:rPr lang="en-US" dirty="0" err="1" smtClean="0"/>
              <a:t>Councillors</a:t>
            </a:r>
            <a:r>
              <a:rPr lang="en-US" dirty="0" smtClean="0"/>
              <a:t> (MC) also have to leave their ‘office’ if they get elected as MLA or MP.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Mumbai Municipal Corporation Act, 1888 needs to be modified so that a person can hold only one elected office (MC, MLA or MP).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Municipal Councillors need to do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smtClean="0"/>
              <a:t>Functioning of Ward Committees needs to be strengthened. This can happen only through effective deliberation by </a:t>
            </a:r>
            <a:r>
              <a:rPr lang="en-IN" sz="2400" i="1" dirty="0" smtClean="0"/>
              <a:t>councillors</a:t>
            </a:r>
            <a:r>
              <a:rPr lang="en-US" sz="2400" i="1" dirty="0" smtClean="0"/>
              <a:t>, on constituency-wise civic issues, using appropriate devices in Meetings.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smtClean="0"/>
              <a:t>Councillors need to study civic </a:t>
            </a:r>
            <a:r>
              <a:rPr lang="en-IN" sz="2400" i="1" dirty="0" smtClean="0"/>
              <a:t>issues</a:t>
            </a:r>
            <a:r>
              <a:rPr lang="en-US" sz="2400" i="1" dirty="0" smtClean="0"/>
              <a:t> pertaining to their constituency, prepare their agendas and push these in the Committee meetings in a planned way. 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smtClean="0"/>
              <a:t>Councillors need to follow up with the Administration regularly and demand answers.  </a:t>
            </a:r>
            <a:endParaRPr lang="en-IN" sz="2400" i="1" dirty="0" smtClean="0"/>
          </a:p>
          <a:p>
            <a:pPr algn="just">
              <a:lnSpc>
                <a:spcPct val="150000"/>
              </a:lnSpc>
            </a:pPr>
            <a:r>
              <a:rPr lang="en-US" sz="2400" i="1" dirty="0" smtClean="0"/>
              <a:t>Councillors need to demand from Administration monthly report of Citizens’ Complaints in the Ward Committee meetings.</a:t>
            </a:r>
          </a:p>
          <a:p>
            <a:pPr algn="just"/>
            <a:endParaRPr lang="en-US" sz="2400" i="1" dirty="0" smtClean="0"/>
          </a:p>
          <a:p>
            <a:pPr algn="just"/>
            <a:endParaRPr lang="en-IN" sz="2400" i="1" dirty="0" smtClean="0"/>
          </a:p>
          <a:p>
            <a:pPr lvl="0" algn="just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7959"/>
            <a:ext cx="57147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How to strengthen MCGM’s Complaint Redressal Mechanism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5364163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Emphasis on the need for a technologically advanced, centralised, user-friendly and effective complaints redressal mechanism.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Integration of all complaint portals with Central Complaint Registration System (CCRS).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Officers need to include an ACTION TAKEN REPORT (ATR) on the complaints, which should include the councillor code number to track down the officer who has/should have resolved the complaint. </a:t>
            </a:r>
            <a:r>
              <a:rPr lang="en-US" sz="2000" dirty="0" smtClean="0"/>
              <a:t>ATR</a:t>
            </a:r>
            <a:r>
              <a:rPr lang="en-US" sz="2000" i="1" dirty="0" smtClean="0"/>
              <a:t>  should be shared with the complainant.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Complaint should be closed only after satisfaction of the complainant.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A periodic complaint audit should be done and corrective actions should be taken including linking it to performance appraisals of concerned officers.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A robust Standard Operating Procedure (SOP) needs to be adopted and strictly followed by the administration for redressing complaints.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Citizens need to participate more actively by using grievance systems and </a:t>
            </a:r>
            <a:r>
              <a:rPr lang="en-IN" sz="2000" i="1" dirty="0" smtClean="0"/>
              <a:t>pressurise</a:t>
            </a:r>
            <a:r>
              <a:rPr lang="en-US" sz="2000" i="1" dirty="0" smtClean="0"/>
              <a:t> the Municipal Corporation to provide better civic 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59"/>
            <a:ext cx="57147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IN" sz="2000" b="1" dirty="0"/>
              <a:t>Comparison between top five citizen </a:t>
            </a:r>
            <a:r>
              <a:rPr lang="en-IN" sz="2000" b="1" dirty="0" smtClean="0"/>
              <a:t>complaints from 2012 to 2014</a:t>
            </a:r>
            <a:endParaRPr lang="en-IN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0547985"/>
              </p:ext>
            </p:extLst>
          </p:nvPr>
        </p:nvGraphicFramePr>
        <p:xfrm>
          <a:off x="228600" y="5943600"/>
          <a:ext cx="86868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IN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last three years, complaints on ‘Roads’ are highest; complaints on ‘SWM’ and ‘Water Supply’ have increased by 12% &amp; 23% respectively. </a:t>
                      </a:r>
                      <a:endParaRPr lang="en-IN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498078" cy="54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285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IN" b="1" dirty="0" smtClean="0"/>
              <a:t>Wards in Crisis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Mumbai Map-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924800" cy="5410200"/>
          </a:xfrm>
          <a:prstGeom prst="rect">
            <a:avLst/>
          </a:prstGeom>
        </p:spPr>
      </p:pic>
      <p:pic>
        <p:nvPicPr>
          <p:cNvPr id="6" name="Picture 5" descr="praja new logo_low_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IN" b="1" dirty="0" smtClean="0"/>
              <a:t>Wards in Crisis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praja new logo_low_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52903"/>
            <a:ext cx="7772400" cy="549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200" b="1" dirty="0" smtClean="0"/>
              <a:t>Analysis of complaints attended (closed) in comparison with days mentioned in MCGM’s Citizens’ Charter</a:t>
            </a:r>
            <a:endParaRPr lang="en-US" sz="2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3332878"/>
              </p:ext>
            </p:extLst>
          </p:nvPr>
        </p:nvGraphicFramePr>
        <p:xfrm>
          <a:off x="762000" y="5877272"/>
          <a:ext cx="784244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2448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2014, MCGM took 17 days to attend to a complaint, instead of 3 as per Citizens’ Charter.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7391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36121"/>
              </p:ext>
            </p:extLst>
          </p:nvPr>
        </p:nvGraphicFramePr>
        <p:xfrm>
          <a:off x="913322" y="684103"/>
          <a:ext cx="7587768" cy="5030898"/>
        </p:xfrm>
        <a:graphic>
          <a:graphicData uri="http://schemas.openxmlformats.org/drawingml/2006/table">
            <a:tbl>
              <a:tblPr/>
              <a:tblGrid>
                <a:gridCol w="4267200"/>
                <a:gridCol w="1219200"/>
                <a:gridCol w="1051560"/>
                <a:gridCol w="1049808"/>
              </a:tblGrid>
              <a:tr h="13375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Complaint to be attended as per Citizens' Charter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be resolved as per Citizens' Charter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Actual time taken to resolve in 2013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Actual time taken to resolve in 2014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Drainage Chokes and Blockages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Overflowing drains or manholes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Replacement of Missing / Damaged Manhole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Repairs to pipe sewers/main sewers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Contaminated Water Supply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Leaks in Water Lines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Shortage of Water Supply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Garbage not lifted - Co-authorized Point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Providing/removing/replacing dustbins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Sweeping of road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3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latin typeface="Calibri"/>
                          <a:ea typeface="Times New Roman"/>
                          <a:cs typeface="Times New Roman"/>
                        </a:rPr>
                        <a:t>Other Complaints 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Average days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3 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11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17</a:t>
                      </a:r>
                      <a:endParaRPr lang="en-US" sz="13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74" marR="572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praja new logo_low_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87 days taken to resolve ‘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Contaminated Water Supply’ complaints in S ward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59 days taken to resolve ‘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Repairs to pipe sewers/main sewers’ complaints in H/E ward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71 </a:t>
            </a:r>
            <a:r>
              <a:rPr lang="en-US" sz="2000" dirty="0" smtClean="0"/>
              <a:t>days taken to resolve ‘Burst Water Main’, 44 days to resolve ‘Shortage of Water Supply’ &amp; 42 days to resolve ‘Leaks in Water Lines’ 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complaints in K/W ward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 50 days </a:t>
            </a:r>
            <a:r>
              <a:rPr lang="en-US" sz="2000" dirty="0" smtClean="0"/>
              <a:t>taken to resolve ‘Providing/removing/ replacing dustbins’ complaints in D ward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45 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days </a:t>
            </a:r>
            <a:r>
              <a:rPr lang="en-US" sz="2000" dirty="0" smtClean="0"/>
              <a:t>taken to resolve ‘Replacement of Missing/ Damaged Manhole’ complaints in T ward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44 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days </a:t>
            </a:r>
            <a:r>
              <a:rPr lang="en-US" sz="2000" dirty="0" smtClean="0"/>
              <a:t>taken to resolve ‘Shortage of Water Supply’ complaints in T ward </a:t>
            </a:r>
            <a:endParaRPr lang="en-US" sz="2400" b="1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04800"/>
          <a:ext cx="8382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Wards affected most by poor </a:t>
                      </a:r>
                      <a:r>
                        <a:rPr lang="en-US" sz="2400" b="1" dirty="0" err="1" smtClean="0"/>
                        <a:t>redressal</a:t>
                      </a:r>
                      <a:r>
                        <a:rPr lang="en-US" sz="2400" b="1" baseline="0" dirty="0" smtClean="0"/>
                        <a:t> of civic complaints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praja new logo_low_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/>
              <a:t/>
            </a:r>
            <a:br>
              <a:rPr lang="en-IN" sz="3200" b="1" dirty="0" smtClean="0"/>
            </a:br>
            <a:r>
              <a:rPr lang="en-IN" sz="3200" b="1" dirty="0" smtClean="0"/>
              <a:t>Total </a:t>
            </a:r>
            <a:r>
              <a:rPr lang="en-IN" sz="3200" b="1" dirty="0"/>
              <a:t>number of Meetings, Attendance and Questions </a:t>
            </a:r>
            <a:r>
              <a:rPr lang="en-IN" sz="3200" b="1" dirty="0" smtClean="0"/>
              <a:t>from </a:t>
            </a:r>
            <a:r>
              <a:rPr lang="en-IN" sz="3200" b="1" dirty="0"/>
              <a:t>March 2012 to December 2014</a:t>
            </a:r>
            <a:br>
              <a:rPr lang="en-IN" sz="3200" b="1" dirty="0"/>
            </a:b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6696074"/>
              </p:ext>
            </p:extLst>
          </p:nvPr>
        </p:nvGraphicFramePr>
        <p:xfrm>
          <a:off x="1214414" y="4572000"/>
          <a:ext cx="685804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47"/>
              </a:tblGrid>
              <a:tr h="762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IN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Attendance down to 71%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3 questions were asked per meeting. 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1" y="1371600"/>
          <a:ext cx="8229599" cy="2895601"/>
        </p:xfrm>
        <a:graphic>
          <a:graphicData uri="http://schemas.openxmlformats.org/drawingml/2006/table">
            <a:tbl>
              <a:tblPr/>
              <a:tblGrid>
                <a:gridCol w="1991563"/>
                <a:gridCol w="1797344"/>
                <a:gridCol w="2156155"/>
                <a:gridCol w="2284537"/>
              </a:tblGrid>
              <a:tr h="63719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Ward Committee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Total Meeting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Attend in (%)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Total Question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64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Mar’12 to Dec’12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Jan’13 to Dec’13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265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79%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989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Jan’14 to Dec’14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71%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972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praja new logo_low_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IN" sz="2400" b="1" dirty="0"/>
              <a:t>Number of questions asked by Councillors </a:t>
            </a:r>
            <a:r>
              <a:rPr lang="en-IN" sz="2400" b="1" dirty="0" smtClean="0"/>
              <a:t>from </a:t>
            </a:r>
            <a:r>
              <a:rPr lang="en-IN" sz="2400" b="1" dirty="0"/>
              <a:t>March 2012 to December </a:t>
            </a:r>
            <a:r>
              <a:rPr lang="en-IN" sz="2400" b="1" dirty="0" smtClean="0"/>
              <a:t>2014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319" y="5029200"/>
            <a:ext cx="865108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/>
              <a:t>27 Councillors have not asked a single question.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/>
              <a:t>There are 3 </a:t>
            </a:r>
            <a:r>
              <a:rPr lang="en-US" b="1" dirty="0" err="1" smtClean="0"/>
              <a:t>councillors</a:t>
            </a:r>
            <a:r>
              <a:rPr lang="en-US" b="1" dirty="0" smtClean="0"/>
              <a:t> (Anita </a:t>
            </a:r>
            <a:r>
              <a:rPr lang="en-US" b="1" dirty="0" err="1" smtClean="0"/>
              <a:t>Yadav</a:t>
            </a:r>
            <a:r>
              <a:rPr lang="en-US" b="1" dirty="0" smtClean="0"/>
              <a:t>, </a:t>
            </a:r>
            <a:r>
              <a:rPr lang="en-US" b="1" dirty="0" err="1" smtClean="0"/>
              <a:t>Jyotsna</a:t>
            </a:r>
            <a:r>
              <a:rPr lang="en-US" b="1" dirty="0" smtClean="0"/>
              <a:t> </a:t>
            </a:r>
            <a:r>
              <a:rPr lang="en-US" b="1" dirty="0" err="1" smtClean="0"/>
              <a:t>Parmar</a:t>
            </a:r>
            <a:r>
              <a:rPr lang="en-US" b="1" dirty="0" smtClean="0"/>
              <a:t> &amp; </a:t>
            </a:r>
            <a:r>
              <a:rPr lang="en-US" b="1" dirty="0" err="1" smtClean="0"/>
              <a:t>Ujjwala</a:t>
            </a:r>
            <a:r>
              <a:rPr lang="en-US" b="1" dirty="0" smtClean="0"/>
              <a:t> </a:t>
            </a:r>
            <a:r>
              <a:rPr lang="en-US" b="1" dirty="0" err="1" smtClean="0"/>
              <a:t>Modak</a:t>
            </a:r>
            <a:r>
              <a:rPr lang="en-US" b="1" dirty="0" smtClean="0"/>
              <a:t>) who have not asked a single question in three years.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err="1" smtClean="0"/>
              <a:t>Anant</a:t>
            </a:r>
            <a:r>
              <a:rPr lang="en-US" b="1" dirty="0" smtClean="0"/>
              <a:t> Nar has asked most (18) questions.</a:t>
            </a:r>
          </a:p>
        </p:txBody>
      </p:sp>
      <p:pic>
        <p:nvPicPr>
          <p:cNvPr id="8" name="Picture 7" descr="praja new logo_low_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1" y="1219200"/>
          <a:ext cx="8534398" cy="3516754"/>
        </p:xfrm>
        <a:graphic>
          <a:graphicData uri="http://schemas.openxmlformats.org/drawingml/2006/table">
            <a:tbl>
              <a:tblPr/>
              <a:tblGrid>
                <a:gridCol w="3644187"/>
                <a:gridCol w="1688105"/>
                <a:gridCol w="1601053"/>
                <a:gridCol w="1601053"/>
              </a:tblGrid>
              <a:tr h="4652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No. of Members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Mar’12 to Dec’12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Jan’13 to Dec’13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Jan’14 to Dec’14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8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Zero Question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1 to 5 Question asked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149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6 to 10 Question asked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Above 10 Question asked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Total Members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>
            <a:normAutofit/>
          </a:bodyPr>
          <a:lstStyle/>
          <a:p>
            <a:r>
              <a:rPr lang="en-IN" sz="2400" b="1" dirty="0"/>
              <a:t>Top five questions asked by Municipal Councillors in ward committee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635" y="5720665"/>
            <a:ext cx="8460365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 smtClean="0"/>
              <a:t>In 2014, most (138) questions asked were on ‘Roads’ followed by (109) ‘Naming/Renaming of Roads/</a:t>
            </a:r>
            <a:r>
              <a:rPr lang="en-IN" sz="1600" b="1" dirty="0" err="1" smtClean="0"/>
              <a:t>Chowks</a:t>
            </a:r>
            <a:r>
              <a:rPr lang="en-IN" sz="1600" b="1" dirty="0" smtClean="0"/>
              <a:t>.   </a:t>
            </a:r>
            <a:endParaRPr lang="en-IN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7595"/>
            <a:ext cx="8077200" cy="509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praja new logo_low_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76987"/>
            <a:ext cx="762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1028</Words>
  <Application>Microsoft Office PowerPoint</Application>
  <PresentationFormat>On-screen Show (4:3)</PresentationFormat>
  <Paragraphs>184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Comparison between top five citizen complaints from 2012 to 2014</vt:lpstr>
      <vt:lpstr>Wards in Crisis </vt:lpstr>
      <vt:lpstr>Wards in Crisis </vt:lpstr>
      <vt:lpstr>Analysis of complaints attended (closed) in comparison with days mentioned in MCGM’s Citizens’ Charter</vt:lpstr>
      <vt:lpstr>Slide 6</vt:lpstr>
      <vt:lpstr> Total number of Meetings, Attendance and Questions from March 2012 to December 2014 </vt:lpstr>
      <vt:lpstr>Number of questions asked by Councillors from March 2012 to December 2014</vt:lpstr>
      <vt:lpstr>Top five questions asked by Municipal Councillors in ward committee</vt:lpstr>
      <vt:lpstr>Types of devices used by councillors from 2012 to 2014 </vt:lpstr>
      <vt:lpstr>Answers given by Administration to Point of Order questions raised in Ward committee meetings in Year 2014 </vt:lpstr>
      <vt:lpstr>Councillors Holding 2 ‘Offices’</vt:lpstr>
      <vt:lpstr>What Municipal Councillors need to do</vt:lpstr>
      <vt:lpstr>How to strengthen MCGM’s Complaint Redressal Mechanism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milind mhaske</dc:creator>
  <cp:lastModifiedBy>Nilam</cp:lastModifiedBy>
  <cp:revision>428</cp:revision>
  <dcterms:created xsi:type="dcterms:W3CDTF">2006-08-16T00:00:00Z</dcterms:created>
  <dcterms:modified xsi:type="dcterms:W3CDTF">2015-06-03T10:35:18Z</dcterms:modified>
</cp:coreProperties>
</file>